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60" r:id="rId2"/>
  </p:sldIdLst>
  <p:sldSz cx="6858000" cy="9144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2F2F2"/>
    <a:srgbClr val="00477B"/>
    <a:srgbClr val="E48797"/>
    <a:srgbClr val="7B2360"/>
    <a:srgbClr val="0060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37"/>
    <p:restoredTop sz="80602"/>
  </p:normalViewPr>
  <p:slideViewPr>
    <p:cSldViewPr snapToGrid="0" snapToObjects="1">
      <p:cViewPr varScale="1">
        <p:scale>
          <a:sx n="61" d="100"/>
          <a:sy n="61" d="100"/>
        </p:scale>
        <p:origin x="656"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A69967-7EFE-D84A-8EE9-5315AE8E0BFB}" type="datetimeFigureOut">
              <a:rPr lang="en-US" smtClean="0"/>
              <a:t>7/30/18</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720B83-E3A4-5D4B-AD60-7E09755E429D}" type="slidenum">
              <a:rPr lang="en-US" smtClean="0"/>
              <a:t>‹#›</a:t>
            </a:fld>
            <a:endParaRPr lang="en-US"/>
          </a:p>
        </p:txBody>
      </p:sp>
    </p:spTree>
    <p:extLst>
      <p:ext uri="{BB962C8B-B14F-4D97-AF65-F5344CB8AC3E}">
        <p14:creationId xmlns:p14="http://schemas.microsoft.com/office/powerpoint/2010/main" val="2340846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496484"/>
            <a:ext cx="5829300" cy="31834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4802717"/>
            <a:ext cx="5143500" cy="2207683"/>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11510792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612200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486834"/>
            <a:ext cx="1478756" cy="77491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486834"/>
            <a:ext cx="4350544" cy="77491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17820246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320220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279653"/>
            <a:ext cx="5915025" cy="3803649"/>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119286"/>
            <a:ext cx="5915025" cy="2000249"/>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03C113C-068A-2E43-86BC-BEC68FF600A3}"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32838033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434167"/>
            <a:ext cx="2914650" cy="5801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434167"/>
            <a:ext cx="2914650" cy="5801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03C113C-068A-2E43-86BC-BEC68FF600A3}" type="datetimeFigureOut">
              <a:rPr lang="en-US" smtClean="0"/>
              <a:t>7/30/18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961026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486836"/>
            <a:ext cx="5915025" cy="17674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241551"/>
            <a:ext cx="2901255"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472381" y="3340100"/>
            <a:ext cx="2901255" cy="4912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241551"/>
            <a:ext cx="2915543"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3471863" y="3340100"/>
            <a:ext cx="2915543" cy="4912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03C113C-068A-2E43-86BC-BEC68FF600A3}" type="datetimeFigureOut">
              <a:rPr lang="en-US" smtClean="0"/>
              <a:t>7/30/18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10143621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03C113C-068A-2E43-86BC-BEC68FF600A3}" type="datetimeFigureOut">
              <a:rPr lang="en-US" smtClean="0"/>
              <a:t>7/30/18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820695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3C113C-068A-2E43-86BC-BEC68FF600A3}" type="datetimeFigureOut">
              <a:rPr lang="en-US" smtClean="0"/>
              <a:t>7/30/18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2460684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316569"/>
            <a:ext cx="3471863" cy="649816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03C113C-068A-2E43-86BC-BEC68FF600A3}" type="datetimeFigureOut">
              <a:rPr lang="en-US" smtClean="0"/>
              <a:t>7/30/18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25745156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316569"/>
            <a:ext cx="3471863" cy="6498167"/>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03C113C-068A-2E43-86BC-BEC68FF600A3}" type="datetimeFigureOut">
              <a:rPr lang="en-US" smtClean="0"/>
              <a:t>7/30/18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AFF185-B3B0-A34B-863D-A74A2D37B43C}" type="slidenum">
              <a:rPr lang="en-US" smtClean="0"/>
              <a:t>‹#›</a:t>
            </a:fld>
            <a:endParaRPr lang="en-US"/>
          </a:p>
        </p:txBody>
      </p:sp>
    </p:spTree>
    <p:extLst>
      <p:ext uri="{BB962C8B-B14F-4D97-AF65-F5344CB8AC3E}">
        <p14:creationId xmlns:p14="http://schemas.microsoft.com/office/powerpoint/2010/main" val="913532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486836"/>
            <a:ext cx="5915025" cy="176741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434167"/>
            <a:ext cx="5915025" cy="580178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8475136"/>
            <a:ext cx="1543050" cy="486833"/>
          </a:xfrm>
          <a:prstGeom prst="rect">
            <a:avLst/>
          </a:prstGeom>
        </p:spPr>
        <p:txBody>
          <a:bodyPr vert="horz" lIns="91440" tIns="45720" rIns="91440" bIns="45720" rtlCol="0" anchor="ctr"/>
          <a:lstStyle>
            <a:lvl1pPr algn="l">
              <a:defRPr sz="900">
                <a:solidFill>
                  <a:schemeClr val="tx1">
                    <a:tint val="75000"/>
                  </a:schemeClr>
                </a:solidFill>
              </a:defRPr>
            </a:lvl1pPr>
          </a:lstStyle>
          <a:p>
            <a:fld id="{403C113C-068A-2E43-86BC-BEC68FF600A3}" type="datetimeFigureOut">
              <a:rPr lang="en-US" smtClean="0"/>
              <a:t>7/30/18</a:t>
            </a:fld>
            <a:endParaRPr lang="en-US"/>
          </a:p>
        </p:txBody>
      </p:sp>
      <p:sp>
        <p:nvSpPr>
          <p:cNvPr id="5" name="Footer Placeholder 4"/>
          <p:cNvSpPr>
            <a:spLocks noGrp="1"/>
          </p:cNvSpPr>
          <p:nvPr>
            <p:ph type="ftr" sz="quarter" idx="3"/>
          </p:nvPr>
        </p:nvSpPr>
        <p:spPr>
          <a:xfrm>
            <a:off x="2271713" y="8475136"/>
            <a:ext cx="2314575" cy="48683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8475136"/>
            <a:ext cx="1543050" cy="486833"/>
          </a:xfrm>
          <a:prstGeom prst="rect">
            <a:avLst/>
          </a:prstGeom>
        </p:spPr>
        <p:txBody>
          <a:bodyPr vert="horz" lIns="91440" tIns="45720" rIns="91440" bIns="45720" rtlCol="0" anchor="ctr"/>
          <a:lstStyle>
            <a:lvl1pPr algn="r">
              <a:defRPr sz="900">
                <a:solidFill>
                  <a:schemeClr val="tx1">
                    <a:tint val="75000"/>
                  </a:schemeClr>
                </a:solidFill>
              </a:defRPr>
            </a:lvl1pPr>
          </a:lstStyle>
          <a:p>
            <a:fld id="{F0AFF185-B3B0-A34B-863D-A74A2D37B43C}" type="slidenum">
              <a:rPr lang="en-US" smtClean="0"/>
              <a:t>‹#›</a:t>
            </a:fld>
            <a:endParaRPr lang="en-US"/>
          </a:p>
        </p:txBody>
      </p:sp>
    </p:spTree>
    <p:extLst>
      <p:ext uri="{BB962C8B-B14F-4D97-AF65-F5344CB8AC3E}">
        <p14:creationId xmlns:p14="http://schemas.microsoft.com/office/powerpoint/2010/main" val="163192756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9CEB289-9A12-ED46-A876-7541299EE815}"/>
              </a:ext>
            </a:extLst>
          </p:cNvPr>
          <p:cNvPicPr>
            <a:picLocks noChangeAspect="1"/>
          </p:cNvPicPr>
          <p:nvPr/>
        </p:nvPicPr>
        <p:blipFill rotWithShape="1">
          <a:blip r:embed="rId2">
            <a:alphaModFix amt="46000"/>
          </a:blip>
          <a:srcRect t="14005" b="14938"/>
          <a:stretch/>
        </p:blipFill>
        <p:spPr>
          <a:xfrm>
            <a:off x="-8792" y="1223595"/>
            <a:ext cx="6858000" cy="1999986"/>
          </a:xfrm>
          <a:prstGeom prst="rect">
            <a:avLst/>
          </a:prstGeom>
        </p:spPr>
      </p:pic>
      <p:sp>
        <p:nvSpPr>
          <p:cNvPr id="4" name="Rectangle 3">
            <a:extLst>
              <a:ext uri="{FF2B5EF4-FFF2-40B4-BE49-F238E27FC236}">
                <a16:creationId xmlns:a16="http://schemas.microsoft.com/office/drawing/2014/main" id="{2DF20EB3-A63C-A64F-9498-2E3BD120C4D1}"/>
              </a:ext>
            </a:extLst>
          </p:cNvPr>
          <p:cNvSpPr/>
          <p:nvPr/>
        </p:nvSpPr>
        <p:spPr>
          <a:xfrm>
            <a:off x="0" y="0"/>
            <a:ext cx="6858000" cy="1223915"/>
          </a:xfrm>
          <a:prstGeom prst="rect">
            <a:avLst/>
          </a:prstGeom>
          <a:solidFill>
            <a:srgbClr val="0047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F0B702EE-0881-BC42-B376-E28D6FBE5AF9}"/>
              </a:ext>
            </a:extLst>
          </p:cNvPr>
          <p:cNvSpPr txBox="1"/>
          <p:nvPr/>
        </p:nvSpPr>
        <p:spPr>
          <a:xfrm>
            <a:off x="87925" y="311891"/>
            <a:ext cx="4958862" cy="738664"/>
          </a:xfrm>
          <a:prstGeom prst="rect">
            <a:avLst/>
          </a:prstGeom>
          <a:noFill/>
        </p:spPr>
        <p:txBody>
          <a:bodyPr wrap="square" rtlCol="0">
            <a:spAutoFit/>
          </a:bodyPr>
          <a:lstStyle/>
          <a:p>
            <a:r>
              <a:rPr lang="en-US" sz="2400" b="1" dirty="0">
                <a:solidFill>
                  <a:srgbClr val="E48797"/>
                </a:solidFill>
              </a:rPr>
              <a:t>2019 AMS ANNUAL MEETING</a:t>
            </a:r>
          </a:p>
          <a:p>
            <a:r>
              <a:rPr lang="en-US" dirty="0">
                <a:solidFill>
                  <a:srgbClr val="E48797"/>
                </a:solidFill>
              </a:rPr>
              <a:t>JANUARY 6-10, 2019 | PHOENIX, AZ</a:t>
            </a:r>
          </a:p>
        </p:txBody>
      </p:sp>
      <p:sp>
        <p:nvSpPr>
          <p:cNvPr id="6" name="Pentagon 5">
            <a:extLst>
              <a:ext uri="{FF2B5EF4-FFF2-40B4-BE49-F238E27FC236}">
                <a16:creationId xmlns:a16="http://schemas.microsoft.com/office/drawing/2014/main" id="{735D32BE-40B4-D54B-A121-DCA785280FD9}"/>
              </a:ext>
            </a:extLst>
          </p:cNvPr>
          <p:cNvSpPr/>
          <p:nvPr/>
        </p:nvSpPr>
        <p:spPr>
          <a:xfrm rot="5400000">
            <a:off x="4774227" y="272561"/>
            <a:ext cx="1899138" cy="1354019"/>
          </a:xfrm>
          <a:prstGeom prst="homePlate">
            <a:avLst/>
          </a:prstGeom>
          <a:solidFill>
            <a:srgbClr val="E487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00"/>
              </a:solidFill>
            </a:endParaRPr>
          </a:p>
        </p:txBody>
      </p:sp>
      <p:sp>
        <p:nvSpPr>
          <p:cNvPr id="7" name="TextBox 6">
            <a:extLst>
              <a:ext uri="{FF2B5EF4-FFF2-40B4-BE49-F238E27FC236}">
                <a16:creationId xmlns:a16="http://schemas.microsoft.com/office/drawing/2014/main" id="{FD961F4F-27B5-544D-96EC-1F8AA094C2E5}"/>
              </a:ext>
            </a:extLst>
          </p:cNvPr>
          <p:cNvSpPr txBox="1"/>
          <p:nvPr/>
        </p:nvSpPr>
        <p:spPr>
          <a:xfrm>
            <a:off x="4994035" y="171254"/>
            <a:ext cx="1459523" cy="1200329"/>
          </a:xfrm>
          <a:prstGeom prst="rect">
            <a:avLst/>
          </a:prstGeom>
          <a:noFill/>
        </p:spPr>
        <p:txBody>
          <a:bodyPr wrap="square" rtlCol="0">
            <a:spAutoFit/>
          </a:bodyPr>
          <a:lstStyle/>
          <a:p>
            <a:pPr algn="ctr"/>
            <a:r>
              <a:rPr lang="en-US" b="1" dirty="0"/>
              <a:t>EXTENDED</a:t>
            </a:r>
          </a:p>
          <a:p>
            <a:pPr algn="ctr"/>
            <a:r>
              <a:rPr lang="en-US" dirty="0"/>
              <a:t>Submission Deadline: </a:t>
            </a:r>
          </a:p>
          <a:p>
            <a:pPr algn="ctr"/>
            <a:r>
              <a:rPr lang="en-US" b="1"/>
              <a:t>August 8th</a:t>
            </a:r>
            <a:endParaRPr lang="en-US" b="1" dirty="0"/>
          </a:p>
        </p:txBody>
      </p:sp>
      <p:sp>
        <p:nvSpPr>
          <p:cNvPr id="8" name="TextBox 7">
            <a:extLst>
              <a:ext uri="{FF2B5EF4-FFF2-40B4-BE49-F238E27FC236}">
                <a16:creationId xmlns:a16="http://schemas.microsoft.com/office/drawing/2014/main" id="{E586CB69-0782-6540-8957-908D8023E889}"/>
              </a:ext>
            </a:extLst>
          </p:cNvPr>
          <p:cNvSpPr txBox="1"/>
          <p:nvPr/>
        </p:nvSpPr>
        <p:spPr>
          <a:xfrm>
            <a:off x="87925" y="1352926"/>
            <a:ext cx="4260750" cy="954107"/>
          </a:xfrm>
          <a:prstGeom prst="rect">
            <a:avLst/>
          </a:prstGeom>
          <a:solidFill>
            <a:srgbClr val="FFFFFF">
              <a:alpha val="49020"/>
            </a:srgbClr>
          </a:solidFill>
        </p:spPr>
        <p:txBody>
          <a:bodyPr wrap="square" rtlCol="0">
            <a:spAutoFit/>
          </a:bodyPr>
          <a:lstStyle/>
          <a:p>
            <a:pPr algn="ctr"/>
            <a:r>
              <a:rPr lang="en-US" sz="2800" b="1" dirty="0">
                <a:latin typeface="Arial" panose="020B0604020202020204" pitchFamily="34" charset="0"/>
                <a:cs typeface="Arial" panose="020B0604020202020204" pitchFamily="34" charset="0"/>
              </a:rPr>
              <a:t>The Economic Impacts of Extremes</a:t>
            </a:r>
            <a:endParaRPr lang="en-US" sz="2800" b="1" i="1" dirty="0">
              <a:latin typeface="Arial" panose="020B0604020202020204" pitchFamily="34" charset="0"/>
              <a:cs typeface="Arial" panose="020B0604020202020204" pitchFamily="34" charset="0"/>
            </a:endParaRPr>
          </a:p>
        </p:txBody>
      </p:sp>
      <p:grpSp>
        <p:nvGrpSpPr>
          <p:cNvPr id="3" name="Group 2">
            <a:extLst>
              <a:ext uri="{FF2B5EF4-FFF2-40B4-BE49-F238E27FC236}">
                <a16:creationId xmlns:a16="http://schemas.microsoft.com/office/drawing/2014/main" id="{B3DBBB1A-182C-334B-880F-1A59E7FB9ED7}"/>
              </a:ext>
            </a:extLst>
          </p:cNvPr>
          <p:cNvGrpSpPr/>
          <p:nvPr/>
        </p:nvGrpSpPr>
        <p:grpSpPr>
          <a:xfrm>
            <a:off x="87925" y="3360420"/>
            <a:ext cx="3278162" cy="3648217"/>
            <a:chOff x="87925" y="3749040"/>
            <a:chExt cx="3278162" cy="3648217"/>
          </a:xfrm>
        </p:grpSpPr>
        <p:sp>
          <p:nvSpPr>
            <p:cNvPr id="13" name="Rectangle 12">
              <a:extLst>
                <a:ext uri="{FF2B5EF4-FFF2-40B4-BE49-F238E27FC236}">
                  <a16:creationId xmlns:a16="http://schemas.microsoft.com/office/drawing/2014/main" id="{C6E8DEC2-470D-3845-896F-A730A3A0339C}"/>
                </a:ext>
              </a:extLst>
            </p:cNvPr>
            <p:cNvSpPr/>
            <p:nvPr/>
          </p:nvSpPr>
          <p:spPr>
            <a:xfrm>
              <a:off x="87925" y="3749040"/>
              <a:ext cx="3278162" cy="3648217"/>
            </a:xfrm>
            <a:prstGeom prst="rect">
              <a:avLst/>
            </a:prstGeom>
            <a:solidFill>
              <a:srgbClr val="E48797">
                <a:alpha val="5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208B8251-DB7B-7A46-B558-2E8BBE5A507B}"/>
                </a:ext>
              </a:extLst>
            </p:cNvPr>
            <p:cNvSpPr txBox="1"/>
            <p:nvPr/>
          </p:nvSpPr>
          <p:spPr>
            <a:xfrm>
              <a:off x="87925" y="3857827"/>
              <a:ext cx="3278162" cy="3539430"/>
            </a:xfrm>
            <a:prstGeom prst="rect">
              <a:avLst/>
            </a:prstGeom>
            <a:noFill/>
          </p:spPr>
          <p:txBody>
            <a:bodyPr wrap="square" rtlCol="0">
              <a:spAutoFit/>
            </a:bodyPr>
            <a:lstStyle/>
            <a:p>
              <a:r>
                <a:rPr lang="en-US" sz="1400" dirty="0">
                  <a:latin typeface="Arial" panose="020B0604020202020204" pitchFamily="34" charset="0"/>
                  <a:cs typeface="Arial" panose="020B0604020202020204" pitchFamily="34" charset="0"/>
                </a:rPr>
                <a:t>This session invites presentations on the economic valuation and assessment of the impact of weather and climate extremes on health as well as cost-effectiveness analysis of interventions to reduce said impacts. We invite presentations that consider the cost to healthcare systems of extremes, health insurance considerations associated with extremes, analyses of avoided costs (damage costs avoided), quantification of human health costs, and other health economics associated with weather and climate such as Value of Information (</a:t>
              </a:r>
              <a:r>
                <a:rPr lang="en-US" sz="1400" dirty="0" err="1">
                  <a:latin typeface="Arial" panose="020B0604020202020204" pitchFamily="34" charset="0"/>
                  <a:cs typeface="Arial" panose="020B0604020202020204" pitchFamily="34" charset="0"/>
                </a:rPr>
                <a:t>VoI</a:t>
              </a:r>
              <a:r>
                <a:rPr lang="en-US" sz="1400" dirty="0">
                  <a:latin typeface="Arial" panose="020B0604020202020204" pitchFamily="34" charset="0"/>
                  <a:cs typeface="Arial" panose="020B0604020202020204" pitchFamily="34" charset="0"/>
                </a:rPr>
                <a:t>) studies.</a:t>
              </a:r>
            </a:p>
          </p:txBody>
        </p:sp>
      </p:grpSp>
      <p:grpSp>
        <p:nvGrpSpPr>
          <p:cNvPr id="10" name="Group 9">
            <a:extLst>
              <a:ext uri="{FF2B5EF4-FFF2-40B4-BE49-F238E27FC236}">
                <a16:creationId xmlns:a16="http://schemas.microsoft.com/office/drawing/2014/main" id="{2DB06537-1675-0041-A644-58A0A0E96945}"/>
              </a:ext>
            </a:extLst>
          </p:cNvPr>
          <p:cNvGrpSpPr/>
          <p:nvPr/>
        </p:nvGrpSpPr>
        <p:grpSpPr>
          <a:xfrm>
            <a:off x="3534509" y="3360421"/>
            <a:ext cx="3182813" cy="3648216"/>
            <a:chOff x="3534509" y="3589021"/>
            <a:chExt cx="3182813" cy="3648216"/>
          </a:xfrm>
        </p:grpSpPr>
        <p:sp>
          <p:nvSpPr>
            <p:cNvPr id="15" name="Rectangle 14">
              <a:extLst>
                <a:ext uri="{FF2B5EF4-FFF2-40B4-BE49-F238E27FC236}">
                  <a16:creationId xmlns:a16="http://schemas.microsoft.com/office/drawing/2014/main" id="{7F84A2D3-8D5F-DB43-88BF-3871EB002937}"/>
                </a:ext>
              </a:extLst>
            </p:cNvPr>
            <p:cNvSpPr/>
            <p:nvPr/>
          </p:nvSpPr>
          <p:spPr>
            <a:xfrm>
              <a:off x="3534509" y="3589021"/>
              <a:ext cx="3182813" cy="3648216"/>
            </a:xfrm>
            <a:prstGeom prst="rect">
              <a:avLst/>
            </a:prstGeom>
            <a:solidFill>
              <a:srgbClr val="00477B">
                <a:alpha val="5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36F60372-4A21-B244-AD93-BCF285D792E5}"/>
                </a:ext>
              </a:extLst>
            </p:cNvPr>
            <p:cNvSpPr txBox="1"/>
            <p:nvPr/>
          </p:nvSpPr>
          <p:spPr>
            <a:xfrm>
              <a:off x="3615397" y="3791241"/>
              <a:ext cx="3033345" cy="2769989"/>
            </a:xfrm>
            <a:prstGeom prst="rect">
              <a:avLst/>
            </a:prstGeom>
            <a:noFill/>
          </p:spPr>
          <p:txBody>
            <a:bodyPr wrap="square" rtlCol="0">
              <a:spAutoFit/>
            </a:bodyPr>
            <a:lstStyle/>
            <a:p>
              <a:pPr algn="ctr"/>
              <a:endParaRPr lang="en-US" b="1" dirty="0">
                <a:latin typeface="Arial" panose="020B0604020202020204" pitchFamily="34" charset="0"/>
                <a:cs typeface="Arial" panose="020B0604020202020204" pitchFamily="34" charset="0"/>
              </a:endParaRPr>
            </a:p>
            <a:p>
              <a:pPr algn="ctr"/>
              <a:r>
                <a:rPr lang="en-US" b="1" dirty="0">
                  <a:latin typeface="Arial" panose="020B0604020202020204" pitchFamily="34" charset="0"/>
                  <a:cs typeface="Arial" panose="020B0604020202020204" pitchFamily="34" charset="0"/>
                </a:rPr>
                <a:t>SEEKING ABSTRACT </a:t>
              </a:r>
            </a:p>
            <a:p>
              <a:pPr algn="ctr"/>
              <a:r>
                <a:rPr lang="en-US" b="1" dirty="0">
                  <a:latin typeface="Arial" panose="020B0604020202020204" pitchFamily="34" charset="0"/>
                  <a:cs typeface="Arial" panose="020B0604020202020204" pitchFamily="34" charset="0"/>
                </a:rPr>
                <a:t>SUBMISSIONS</a:t>
              </a:r>
            </a:p>
            <a:p>
              <a:pPr algn="ct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a:p>
              <a:pPr algn="ctr"/>
              <a:endParaRPr lang="en-US" sz="1200" dirty="0">
                <a:solidFill>
                  <a:srgbClr val="00477B"/>
                </a:solidFill>
                <a:latin typeface="Arial" panose="020B0604020202020204" pitchFamily="34" charset="0"/>
                <a:cs typeface="Arial" panose="020B0604020202020204" pitchFamily="34" charset="0"/>
              </a:endParaRPr>
            </a:p>
            <a:p>
              <a:pPr algn="ctr"/>
              <a:r>
                <a:rPr lang="en-US" sz="1200" b="1" i="1" dirty="0">
                  <a:solidFill>
                    <a:srgbClr val="00477B"/>
                  </a:solidFill>
                  <a:latin typeface="Arial" panose="020B0604020202020204" pitchFamily="34" charset="0"/>
                  <a:cs typeface="Arial" panose="020B0604020202020204" pitchFamily="34" charset="0"/>
                </a:rPr>
                <a:t>This session is  jointly hosted by the 10</a:t>
              </a:r>
              <a:r>
                <a:rPr lang="en-US" sz="1200" b="1" i="1" baseline="30000" dirty="0">
                  <a:solidFill>
                    <a:srgbClr val="00477B"/>
                  </a:solidFill>
                  <a:latin typeface="Arial" panose="020B0604020202020204" pitchFamily="34" charset="0"/>
                  <a:cs typeface="Arial" panose="020B0604020202020204" pitchFamily="34" charset="0"/>
                </a:rPr>
                <a:t>th</a:t>
              </a:r>
              <a:r>
                <a:rPr lang="en-US" sz="1200" b="1" i="1" dirty="0">
                  <a:solidFill>
                    <a:srgbClr val="00477B"/>
                  </a:solidFill>
                  <a:latin typeface="Arial" panose="020B0604020202020204" pitchFamily="34" charset="0"/>
                  <a:cs typeface="Arial" panose="020B0604020202020204" pitchFamily="34" charset="0"/>
                </a:rPr>
                <a:t> Conference on Environment and Health and the 14</a:t>
              </a:r>
              <a:r>
                <a:rPr lang="en-US" sz="1200" b="1" i="1" baseline="30000" dirty="0">
                  <a:solidFill>
                    <a:srgbClr val="00477B"/>
                  </a:solidFill>
                  <a:latin typeface="Arial" panose="020B0604020202020204" pitchFamily="34" charset="0"/>
                  <a:cs typeface="Arial" panose="020B0604020202020204" pitchFamily="34" charset="0"/>
                </a:rPr>
                <a:t>th</a:t>
              </a:r>
              <a:r>
                <a:rPr lang="en-US" sz="1200" b="1" i="1" dirty="0">
                  <a:solidFill>
                    <a:srgbClr val="00477B"/>
                  </a:solidFill>
                  <a:latin typeface="Arial" panose="020B0604020202020204" pitchFamily="34" charset="0"/>
                  <a:cs typeface="Arial" panose="020B0604020202020204" pitchFamily="34" charset="0"/>
                </a:rPr>
                <a:t> Symposium on Societal Applications: Policy, Research, and Practice. It is chaired by Shubhayu Saha of the CDC. </a:t>
              </a:r>
            </a:p>
          </p:txBody>
        </p:sp>
      </p:grpSp>
      <p:pic>
        <p:nvPicPr>
          <p:cNvPr id="11" name="Picture 10">
            <a:extLst>
              <a:ext uri="{FF2B5EF4-FFF2-40B4-BE49-F238E27FC236}">
                <a16:creationId xmlns:a16="http://schemas.microsoft.com/office/drawing/2014/main" id="{2B907F85-287D-8B44-99C1-79337A35A6F1}"/>
              </a:ext>
            </a:extLst>
          </p:cNvPr>
          <p:cNvPicPr>
            <a:picLocks noChangeAspect="1"/>
          </p:cNvPicPr>
          <p:nvPr/>
        </p:nvPicPr>
        <p:blipFill rotWithShape="1">
          <a:blip r:embed="rId3">
            <a:alphaModFix amt="49000"/>
          </a:blip>
          <a:srcRect t="22892" b="30966"/>
          <a:stretch/>
        </p:blipFill>
        <p:spPr>
          <a:xfrm>
            <a:off x="0" y="7142277"/>
            <a:ext cx="6885744" cy="2001723"/>
          </a:xfrm>
          <a:prstGeom prst="rect">
            <a:avLst/>
          </a:prstGeom>
        </p:spPr>
      </p:pic>
    </p:spTree>
    <p:extLst>
      <p:ext uri="{BB962C8B-B14F-4D97-AF65-F5344CB8AC3E}">
        <p14:creationId xmlns:p14="http://schemas.microsoft.com/office/powerpoint/2010/main" val="157876421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196</TotalTime>
  <Words>27</Words>
  <Application>Microsoft Macintosh PowerPoint</Application>
  <PresentationFormat>On-screen Show (4:3)</PresentationFormat>
  <Paragraphs>13</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Augusta Williams</dc:creator>
  <cp:lastModifiedBy>Augusta Williams</cp:lastModifiedBy>
  <cp:revision>49</cp:revision>
  <dcterms:created xsi:type="dcterms:W3CDTF">2018-07-10T15:29:04Z</dcterms:created>
  <dcterms:modified xsi:type="dcterms:W3CDTF">2018-07-30T18:11:03Z</dcterms:modified>
</cp:coreProperties>
</file>

<file path=docProps/thumbnail.jpeg>
</file>